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47443-6334-49F6-872C-2E9FD7D04A7B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1E998-954D-48BD-B341-B46A543899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8"/>
          <p:cNvCxnSpPr>
            <a:cxnSpLocks noChangeShapeType="1"/>
          </p:cNvCxnSpPr>
          <p:nvPr/>
        </p:nvCxnSpPr>
        <p:spPr bwMode="auto">
          <a:xfrm flipV="1">
            <a:off x="841375" y="2838450"/>
            <a:ext cx="7473950" cy="22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" name="Straight Connector 19"/>
          <p:cNvCxnSpPr>
            <a:cxnSpLocks noChangeShapeType="1"/>
          </p:cNvCxnSpPr>
          <p:nvPr/>
        </p:nvCxnSpPr>
        <p:spPr bwMode="auto">
          <a:xfrm flipV="1">
            <a:off x="833438" y="2970213"/>
            <a:ext cx="7475537" cy="20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pic>
        <p:nvPicPr>
          <p:cNvPr id="6" name="Picture 112" descr="sp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2663" y="2484438"/>
            <a:ext cx="1428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25"/>
          <p:cNvSpPr>
            <a:spLocks noChangeArrowheads="1"/>
          </p:cNvSpPr>
          <p:nvPr/>
        </p:nvSpPr>
        <p:spPr bwMode="auto">
          <a:xfrm>
            <a:off x="509588" y="5156200"/>
            <a:ext cx="8358187" cy="1350963"/>
          </a:xfrm>
          <a:prstGeom prst="ellipse">
            <a:avLst/>
          </a:prstGeom>
          <a:solidFill>
            <a:srgbClr val="DDDDDD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7304088" y="5540375"/>
            <a:ext cx="1082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Nucleus</a:t>
            </a:r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7156450" y="2463800"/>
            <a:ext cx="1085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ER lumen</a:t>
            </a:r>
          </a:p>
        </p:txBody>
      </p: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1778000" y="3267075"/>
            <a:ext cx="839788" cy="777875"/>
            <a:chOff x="723687" y="3242895"/>
            <a:chExt cx="839788" cy="776987"/>
          </a:xfrm>
        </p:grpSpPr>
        <p:sp>
          <p:nvSpPr>
            <p:cNvPr id="11" name="Oval 10"/>
            <p:cNvSpPr/>
            <p:nvPr/>
          </p:nvSpPr>
          <p:spPr bwMode="auto">
            <a:xfrm>
              <a:off x="861800" y="3732873"/>
              <a:ext cx="552450" cy="28700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23687" y="3242895"/>
              <a:ext cx="839788" cy="54230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87"/>
          <p:cNvGrpSpPr>
            <a:grpSpLocks/>
          </p:cNvGrpSpPr>
          <p:nvPr/>
        </p:nvGrpSpPr>
        <p:grpSpPr bwMode="auto">
          <a:xfrm>
            <a:off x="2041525" y="2700338"/>
            <a:ext cx="301625" cy="482600"/>
            <a:chOff x="1020763" y="2700338"/>
            <a:chExt cx="301625" cy="482600"/>
          </a:xfrm>
        </p:grpSpPr>
        <p:sp>
          <p:nvSpPr>
            <p:cNvPr id="14" name="Oval 23"/>
            <p:cNvSpPr>
              <a:spLocks noChangeArrowheads="1"/>
            </p:cNvSpPr>
            <p:nvPr/>
          </p:nvSpPr>
          <p:spPr bwMode="auto">
            <a:xfrm>
              <a:off x="1020763" y="2700338"/>
              <a:ext cx="74612" cy="468312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24"/>
            <p:cNvSpPr>
              <a:spLocks noChangeArrowheads="1"/>
            </p:cNvSpPr>
            <p:nvPr/>
          </p:nvSpPr>
          <p:spPr bwMode="auto">
            <a:xfrm>
              <a:off x="1247775" y="2714625"/>
              <a:ext cx="74613" cy="468313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7242175" y="2928938"/>
            <a:ext cx="1030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Cytosol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43"/>
          <p:cNvSpPr txBox="1">
            <a:spLocks noChangeArrowheads="1"/>
          </p:cNvSpPr>
          <p:nvPr/>
        </p:nvSpPr>
        <p:spPr bwMode="auto">
          <a:xfrm>
            <a:off x="3275013" y="1946275"/>
            <a:ext cx="1017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Signal </a:t>
            </a:r>
          </a:p>
          <a:p>
            <a:r>
              <a:rPr lang="en-US" sz="1400"/>
              <a:t>peptidase</a:t>
            </a:r>
          </a:p>
        </p:txBody>
      </p:sp>
      <p:sp>
        <p:nvSpPr>
          <p:cNvPr id="18" name="Oval 49"/>
          <p:cNvSpPr>
            <a:spLocks noChangeArrowheads="1"/>
          </p:cNvSpPr>
          <p:nvPr/>
        </p:nvSpPr>
        <p:spPr bwMode="auto">
          <a:xfrm>
            <a:off x="4062413" y="2732088"/>
            <a:ext cx="74612" cy="468312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54"/>
          <p:cNvSpPr>
            <a:spLocks noChangeArrowheads="1"/>
          </p:cNvSpPr>
          <p:nvPr/>
        </p:nvSpPr>
        <p:spPr bwMode="auto">
          <a:xfrm>
            <a:off x="4760913" y="2717800"/>
            <a:ext cx="74612" cy="466725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Oval 55"/>
          <p:cNvSpPr>
            <a:spLocks noChangeArrowheads="1"/>
          </p:cNvSpPr>
          <p:nvPr/>
        </p:nvSpPr>
        <p:spPr bwMode="auto">
          <a:xfrm>
            <a:off x="4987925" y="2730500"/>
            <a:ext cx="74613" cy="46831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" name="Group 123"/>
          <p:cNvGrpSpPr>
            <a:grpSpLocks/>
          </p:cNvGrpSpPr>
          <p:nvPr/>
        </p:nvGrpSpPr>
        <p:grpSpPr bwMode="auto">
          <a:xfrm>
            <a:off x="4630738" y="2274888"/>
            <a:ext cx="292100" cy="468312"/>
            <a:chOff x="4630738" y="2274888"/>
            <a:chExt cx="292100" cy="468312"/>
          </a:xfrm>
        </p:grpSpPr>
        <p:sp>
          <p:nvSpPr>
            <p:cNvPr id="22" name="Oval 65"/>
            <p:cNvSpPr>
              <a:spLocks noChangeArrowheads="1"/>
            </p:cNvSpPr>
            <p:nvPr/>
          </p:nvSpPr>
          <p:spPr bwMode="auto">
            <a:xfrm>
              <a:off x="4630738" y="2509838"/>
              <a:ext cx="284162" cy="233362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718050" y="2274888"/>
              <a:ext cx="204788" cy="3143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" name="TextBox 67"/>
          <p:cNvSpPr txBox="1">
            <a:spLocks noChangeArrowheads="1"/>
          </p:cNvSpPr>
          <p:nvPr/>
        </p:nvSpPr>
        <p:spPr bwMode="auto">
          <a:xfrm>
            <a:off x="1739900" y="4111625"/>
            <a:ext cx="1050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Ribosome</a:t>
            </a:r>
          </a:p>
        </p:txBody>
      </p:sp>
      <p:sp>
        <p:nvSpPr>
          <p:cNvPr id="25" name="TextBox 68"/>
          <p:cNvSpPr txBox="1">
            <a:spLocks noChangeArrowheads="1"/>
          </p:cNvSpPr>
          <p:nvPr/>
        </p:nvSpPr>
        <p:spPr bwMode="auto">
          <a:xfrm>
            <a:off x="4408488" y="1949450"/>
            <a:ext cx="1217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Recognition</a:t>
            </a:r>
          </a:p>
        </p:txBody>
      </p:sp>
      <p:grpSp>
        <p:nvGrpSpPr>
          <p:cNvPr id="26" name="Group 108"/>
          <p:cNvGrpSpPr>
            <a:grpSpLocks noChangeAspect="1"/>
          </p:cNvGrpSpPr>
          <p:nvPr/>
        </p:nvGrpSpPr>
        <p:grpSpPr bwMode="auto">
          <a:xfrm>
            <a:off x="1346200" y="1849438"/>
            <a:ext cx="173038" cy="277812"/>
            <a:chOff x="309563" y="1752600"/>
            <a:chExt cx="212725" cy="342900"/>
          </a:xfrm>
        </p:grpSpPr>
        <p:grpSp>
          <p:nvGrpSpPr>
            <p:cNvPr id="27" name="Group 80"/>
            <p:cNvGrpSpPr>
              <a:grpSpLocks/>
            </p:cNvGrpSpPr>
            <p:nvPr/>
          </p:nvGrpSpPr>
          <p:grpSpPr bwMode="auto">
            <a:xfrm>
              <a:off x="309563" y="1952625"/>
              <a:ext cx="203200" cy="142875"/>
              <a:chOff x="4008475" y="1871329"/>
              <a:chExt cx="202019" cy="143697"/>
            </a:xfrm>
          </p:grpSpPr>
          <p:cxnSp>
            <p:nvCxnSpPr>
              <p:cNvPr id="31" name="Straight Connector 81"/>
              <p:cNvCxnSpPr>
                <a:cxnSpLocks noChangeShapeType="1"/>
              </p:cNvCxnSpPr>
              <p:nvPr/>
            </p:nvCxnSpPr>
            <p:spPr bwMode="auto">
              <a:xfrm rot="10800000" flipV="1">
                <a:off x="4008475" y="1871329"/>
                <a:ext cx="202019" cy="531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2" name="Straight Connector 82"/>
              <p:cNvCxnSpPr>
                <a:cxnSpLocks noChangeShapeType="1"/>
              </p:cNvCxnSpPr>
              <p:nvPr/>
            </p:nvCxnSpPr>
            <p:spPr bwMode="auto">
              <a:xfrm rot="5400000">
                <a:off x="4061637" y="1961069"/>
                <a:ext cx="106326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28" name="Group 83"/>
            <p:cNvGrpSpPr>
              <a:grpSpLocks/>
            </p:cNvGrpSpPr>
            <p:nvPr/>
          </p:nvGrpSpPr>
          <p:grpSpPr bwMode="auto">
            <a:xfrm>
              <a:off x="319088" y="1752600"/>
              <a:ext cx="203200" cy="142875"/>
              <a:chOff x="4008475" y="1871329"/>
              <a:chExt cx="202019" cy="143697"/>
            </a:xfrm>
          </p:grpSpPr>
          <p:cxnSp>
            <p:nvCxnSpPr>
              <p:cNvPr id="29" name="Straight Connector 84"/>
              <p:cNvCxnSpPr>
                <a:cxnSpLocks noChangeShapeType="1"/>
              </p:cNvCxnSpPr>
              <p:nvPr/>
            </p:nvCxnSpPr>
            <p:spPr bwMode="auto">
              <a:xfrm rot="10800000" flipV="1">
                <a:off x="4008475" y="1871329"/>
                <a:ext cx="202019" cy="531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0" name="Straight Connector 85"/>
              <p:cNvCxnSpPr>
                <a:cxnSpLocks noChangeShapeType="1"/>
              </p:cNvCxnSpPr>
              <p:nvPr/>
            </p:nvCxnSpPr>
            <p:spPr bwMode="auto">
              <a:xfrm rot="5400000">
                <a:off x="4061637" y="1961069"/>
                <a:ext cx="106326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sp>
        <p:nvSpPr>
          <p:cNvPr id="33" name="TextBox 93"/>
          <p:cNvSpPr txBox="1">
            <a:spLocks noChangeArrowheads="1"/>
          </p:cNvSpPr>
          <p:nvPr/>
        </p:nvSpPr>
        <p:spPr bwMode="auto">
          <a:xfrm>
            <a:off x="5859463" y="2286000"/>
            <a:ext cx="531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Ub?</a:t>
            </a:r>
          </a:p>
        </p:txBody>
      </p:sp>
      <p:sp>
        <p:nvSpPr>
          <p:cNvPr id="34" name="Oval 71"/>
          <p:cNvSpPr>
            <a:spLocks noChangeArrowheads="1"/>
          </p:cNvSpPr>
          <p:nvPr/>
        </p:nvSpPr>
        <p:spPr bwMode="auto">
          <a:xfrm>
            <a:off x="5710238" y="2717800"/>
            <a:ext cx="74612" cy="466725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Oval 72"/>
          <p:cNvSpPr>
            <a:spLocks noChangeArrowheads="1"/>
          </p:cNvSpPr>
          <p:nvPr/>
        </p:nvSpPr>
        <p:spPr bwMode="auto">
          <a:xfrm>
            <a:off x="5937250" y="2730500"/>
            <a:ext cx="74613" cy="46831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" name="Group 94"/>
          <p:cNvGrpSpPr>
            <a:grpSpLocks/>
          </p:cNvGrpSpPr>
          <p:nvPr/>
        </p:nvGrpSpPr>
        <p:grpSpPr bwMode="auto">
          <a:xfrm>
            <a:off x="5745163" y="2578100"/>
            <a:ext cx="180975" cy="415925"/>
            <a:chOff x="5745163" y="2578100"/>
            <a:chExt cx="180975" cy="415925"/>
          </a:xfrm>
        </p:grpSpPr>
        <p:pic>
          <p:nvPicPr>
            <p:cNvPr id="37" name="Picture 113" descr="sp01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45163" y="2578100"/>
              <a:ext cx="142875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Oval 94"/>
            <p:cNvSpPr>
              <a:spLocks noChangeArrowheads="1"/>
            </p:cNvSpPr>
            <p:nvPr/>
          </p:nvSpPr>
          <p:spPr bwMode="auto">
            <a:xfrm>
              <a:off x="5821363" y="2647950"/>
              <a:ext cx="76200" cy="4603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Oval 95"/>
            <p:cNvSpPr>
              <a:spLocks noChangeArrowheads="1"/>
            </p:cNvSpPr>
            <p:nvPr/>
          </p:nvSpPr>
          <p:spPr bwMode="auto">
            <a:xfrm>
              <a:off x="5849938" y="2762250"/>
              <a:ext cx="76200" cy="4603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Oval 100"/>
          <p:cNvSpPr>
            <a:spLocks noChangeArrowheads="1"/>
          </p:cNvSpPr>
          <p:nvPr/>
        </p:nvSpPr>
        <p:spPr bwMode="auto">
          <a:xfrm>
            <a:off x="6510338" y="2717800"/>
            <a:ext cx="74612" cy="466725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101"/>
          <p:cNvSpPr>
            <a:spLocks noChangeArrowheads="1"/>
          </p:cNvSpPr>
          <p:nvPr/>
        </p:nvSpPr>
        <p:spPr bwMode="auto">
          <a:xfrm>
            <a:off x="6737350" y="2730500"/>
            <a:ext cx="74613" cy="46831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2" name="Group 108"/>
          <p:cNvGrpSpPr>
            <a:grpSpLocks/>
          </p:cNvGrpSpPr>
          <p:nvPr/>
        </p:nvGrpSpPr>
        <p:grpSpPr bwMode="auto">
          <a:xfrm>
            <a:off x="5554663" y="2284413"/>
            <a:ext cx="292100" cy="468312"/>
            <a:chOff x="4742926" y="2579828"/>
            <a:chExt cx="292607" cy="468172"/>
          </a:xfrm>
        </p:grpSpPr>
        <p:sp>
          <p:nvSpPr>
            <p:cNvPr id="43" name="Oval 106"/>
            <p:cNvSpPr>
              <a:spLocks noChangeArrowheads="1"/>
            </p:cNvSpPr>
            <p:nvPr/>
          </p:nvSpPr>
          <p:spPr bwMode="auto">
            <a:xfrm>
              <a:off x="4742926" y="2813913"/>
              <a:ext cx="285293" cy="23408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4830390" y="2579828"/>
              <a:ext cx="205143" cy="314231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5" name="TextBox 110"/>
          <p:cNvSpPr txBox="1">
            <a:spLocks noChangeArrowheads="1"/>
          </p:cNvSpPr>
          <p:nvPr/>
        </p:nvSpPr>
        <p:spPr bwMode="auto">
          <a:xfrm>
            <a:off x="6030913" y="1943100"/>
            <a:ext cx="177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Retrotranslocation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5146675" y="5305425"/>
            <a:ext cx="679450" cy="531813"/>
          </a:xfrm>
          <a:prstGeom prst="ellipse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" name="TextBox 112"/>
          <p:cNvSpPr txBox="1">
            <a:spLocks noChangeArrowheads="1"/>
          </p:cNvSpPr>
          <p:nvPr/>
        </p:nvSpPr>
        <p:spPr bwMode="auto">
          <a:xfrm>
            <a:off x="4965700" y="5837238"/>
            <a:ext cx="1163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Nucleolus</a:t>
            </a:r>
          </a:p>
        </p:txBody>
      </p:sp>
      <p:sp>
        <p:nvSpPr>
          <p:cNvPr id="48" name="TextBox 96"/>
          <p:cNvSpPr txBox="1">
            <a:spLocks noChangeArrowheads="1"/>
          </p:cNvSpPr>
          <p:nvPr/>
        </p:nvSpPr>
        <p:spPr bwMode="auto">
          <a:xfrm>
            <a:off x="5148263" y="5287963"/>
            <a:ext cx="49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SP</a:t>
            </a:r>
          </a:p>
        </p:txBody>
      </p:sp>
      <p:sp>
        <p:nvSpPr>
          <p:cNvPr id="49" name="TextBox 93"/>
          <p:cNvSpPr txBox="1">
            <a:spLocks noChangeArrowheads="1"/>
          </p:cNvSpPr>
          <p:nvPr/>
        </p:nvSpPr>
        <p:spPr bwMode="auto">
          <a:xfrm>
            <a:off x="4633913" y="1276350"/>
            <a:ext cx="1568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Rem C-terminus</a:t>
            </a:r>
          </a:p>
        </p:txBody>
      </p:sp>
      <p:grpSp>
        <p:nvGrpSpPr>
          <p:cNvPr id="50" name="Group 101"/>
          <p:cNvGrpSpPr>
            <a:grpSpLocks/>
          </p:cNvGrpSpPr>
          <p:nvPr/>
        </p:nvGrpSpPr>
        <p:grpSpPr bwMode="auto">
          <a:xfrm>
            <a:off x="2697163" y="3270250"/>
            <a:ext cx="839787" cy="777875"/>
            <a:chOff x="723687" y="3242895"/>
            <a:chExt cx="839788" cy="776987"/>
          </a:xfrm>
        </p:grpSpPr>
        <p:sp>
          <p:nvSpPr>
            <p:cNvPr id="51" name="Oval 50"/>
            <p:cNvSpPr/>
            <p:nvPr/>
          </p:nvSpPr>
          <p:spPr bwMode="auto">
            <a:xfrm>
              <a:off x="861799" y="3732873"/>
              <a:ext cx="552451" cy="28700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723687" y="3242895"/>
              <a:ext cx="839788" cy="54230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53" name="Picture 52" descr="sp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2488" y="3013075"/>
            <a:ext cx="1428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53" descr="sp0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6138" y="2798763"/>
            <a:ext cx="160337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54" descr="sp03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6138" y="2660650"/>
            <a:ext cx="1746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5" descr="sp04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4075" y="2519363"/>
            <a:ext cx="184150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6" descr="sp05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97088" y="2378075"/>
            <a:ext cx="22542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7" descr="sp06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03438" y="2363788"/>
            <a:ext cx="250825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8" descr="sp07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00263" y="2332038"/>
            <a:ext cx="28257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9" descr="sp08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90738" y="2254250"/>
            <a:ext cx="314325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60" descr="sp09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81213" y="2130425"/>
            <a:ext cx="3460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1" descr="sp10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92325" y="1998663"/>
            <a:ext cx="374650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Oval 48"/>
          <p:cNvSpPr>
            <a:spLocks noChangeArrowheads="1"/>
          </p:cNvSpPr>
          <p:nvPr/>
        </p:nvSpPr>
        <p:spPr bwMode="auto">
          <a:xfrm>
            <a:off x="3835400" y="2717800"/>
            <a:ext cx="74613" cy="46831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TextBox 64"/>
          <p:cNvSpPr txBox="1">
            <a:spLocks noChangeArrowheads="1"/>
          </p:cNvSpPr>
          <p:nvPr/>
        </p:nvSpPr>
        <p:spPr bwMode="auto">
          <a:xfrm>
            <a:off x="900113" y="1493838"/>
            <a:ext cx="1406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Glycosylation </a:t>
            </a:r>
          </a:p>
        </p:txBody>
      </p:sp>
      <p:grpSp>
        <p:nvGrpSpPr>
          <p:cNvPr id="65" name="Group 85"/>
          <p:cNvGrpSpPr>
            <a:grpSpLocks/>
          </p:cNvGrpSpPr>
          <p:nvPr/>
        </p:nvGrpSpPr>
        <p:grpSpPr bwMode="auto">
          <a:xfrm>
            <a:off x="2933700" y="1617663"/>
            <a:ext cx="407988" cy="1014412"/>
            <a:chOff x="2667000" y="1338240"/>
            <a:chExt cx="407585" cy="1014986"/>
          </a:xfrm>
        </p:grpSpPr>
        <p:grpSp>
          <p:nvGrpSpPr>
            <p:cNvPr id="66" name="Group 108"/>
            <p:cNvGrpSpPr>
              <a:grpSpLocks noChangeAspect="1"/>
            </p:cNvGrpSpPr>
            <p:nvPr/>
          </p:nvGrpSpPr>
          <p:grpSpPr bwMode="auto">
            <a:xfrm>
              <a:off x="2667000" y="1524000"/>
              <a:ext cx="155077" cy="249974"/>
              <a:chOff x="309563" y="1752600"/>
              <a:chExt cx="212725" cy="342900"/>
            </a:xfrm>
          </p:grpSpPr>
          <p:grpSp>
            <p:nvGrpSpPr>
              <p:cNvPr id="68" name="Group 80"/>
              <p:cNvGrpSpPr>
                <a:grpSpLocks/>
              </p:cNvGrpSpPr>
              <p:nvPr/>
            </p:nvGrpSpPr>
            <p:grpSpPr bwMode="auto">
              <a:xfrm>
                <a:off x="309563" y="1952625"/>
                <a:ext cx="203200" cy="142875"/>
                <a:chOff x="4008475" y="1871329"/>
                <a:chExt cx="202019" cy="143697"/>
              </a:xfrm>
            </p:grpSpPr>
            <p:cxnSp>
              <p:nvCxnSpPr>
                <p:cNvPr id="72" name="Straight Connector 81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008475" y="1871329"/>
                  <a:ext cx="202019" cy="5316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73" name="Straight Connector 82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61637" y="1961069"/>
                  <a:ext cx="106326" cy="15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69" name="Group 83"/>
              <p:cNvGrpSpPr>
                <a:grpSpLocks/>
              </p:cNvGrpSpPr>
              <p:nvPr/>
            </p:nvGrpSpPr>
            <p:grpSpPr bwMode="auto">
              <a:xfrm>
                <a:off x="319088" y="1752600"/>
                <a:ext cx="203200" cy="142875"/>
                <a:chOff x="4008475" y="1871329"/>
                <a:chExt cx="202019" cy="143697"/>
              </a:xfrm>
            </p:grpSpPr>
            <p:cxnSp>
              <p:nvCxnSpPr>
                <p:cNvPr id="70" name="Straight Connector 84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008475" y="1871329"/>
                  <a:ext cx="202019" cy="5316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" name="Straight Connector 8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61637" y="1961069"/>
                  <a:ext cx="106326" cy="15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  <p:pic>
          <p:nvPicPr>
            <p:cNvPr id="67" name="Picture 83" descr="sp10_b.png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99680" y="1338240"/>
              <a:ext cx="374905" cy="1014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4" name="Pie 73"/>
          <p:cNvSpPr/>
          <p:nvPr/>
        </p:nvSpPr>
        <p:spPr bwMode="auto">
          <a:xfrm rot="13687952">
            <a:off x="3259138" y="2484438"/>
            <a:ext cx="236537" cy="236537"/>
          </a:xfrm>
          <a:prstGeom prst="pi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5" name="Picture 74" descr="sp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4025" y="2624138"/>
            <a:ext cx="1428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" name="Group 121"/>
          <p:cNvGrpSpPr>
            <a:grpSpLocks/>
          </p:cNvGrpSpPr>
          <p:nvPr/>
        </p:nvGrpSpPr>
        <p:grpSpPr bwMode="auto">
          <a:xfrm>
            <a:off x="3462338" y="1139825"/>
            <a:ext cx="1109662" cy="1908175"/>
            <a:chOff x="3462704" y="1139825"/>
            <a:chExt cx="1109296" cy="1908702"/>
          </a:xfrm>
        </p:grpSpPr>
        <p:grpSp>
          <p:nvGrpSpPr>
            <p:cNvPr id="77" name="Group 89"/>
            <p:cNvGrpSpPr>
              <a:grpSpLocks/>
            </p:cNvGrpSpPr>
            <p:nvPr/>
          </p:nvGrpSpPr>
          <p:grpSpPr bwMode="auto">
            <a:xfrm>
              <a:off x="3462704" y="1139825"/>
              <a:ext cx="1109296" cy="1908702"/>
              <a:chOff x="3462704" y="1139825"/>
              <a:chExt cx="1109296" cy="1908702"/>
            </a:xfrm>
          </p:grpSpPr>
          <p:cxnSp>
            <p:nvCxnSpPr>
              <p:cNvPr id="85" name="Straight Arrow Connector 83"/>
              <p:cNvCxnSpPr>
                <a:cxnSpLocks noChangeShapeType="1"/>
              </p:cNvCxnSpPr>
              <p:nvPr/>
            </p:nvCxnSpPr>
            <p:spPr bwMode="auto">
              <a:xfrm flipV="1">
                <a:off x="3462704" y="1613941"/>
                <a:ext cx="190500" cy="19050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pic>
            <p:nvPicPr>
              <p:cNvPr id="86" name="Picture 109" descr="signal_peptidase.png"/>
              <p:cNvPicPr>
                <a:picLocks noChangeAspect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3794125" y="1139825"/>
                <a:ext cx="777875" cy="438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7" name="Picture 110" descr="sp01.png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14249" y="2632602"/>
                <a:ext cx="142876" cy="415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8" name="Group 108"/>
            <p:cNvGrpSpPr>
              <a:grpSpLocks noChangeAspect="1"/>
            </p:cNvGrpSpPr>
            <p:nvPr/>
          </p:nvGrpSpPr>
          <p:grpSpPr bwMode="auto">
            <a:xfrm>
              <a:off x="3654113" y="1236777"/>
              <a:ext cx="155077" cy="249974"/>
              <a:chOff x="309563" y="1752600"/>
              <a:chExt cx="212725" cy="342900"/>
            </a:xfrm>
          </p:grpSpPr>
          <p:grpSp>
            <p:nvGrpSpPr>
              <p:cNvPr id="79" name="Group 80"/>
              <p:cNvGrpSpPr>
                <a:grpSpLocks/>
              </p:cNvGrpSpPr>
              <p:nvPr/>
            </p:nvGrpSpPr>
            <p:grpSpPr bwMode="auto">
              <a:xfrm>
                <a:off x="309563" y="1952625"/>
                <a:ext cx="203200" cy="142875"/>
                <a:chOff x="4008475" y="1871329"/>
                <a:chExt cx="202019" cy="143697"/>
              </a:xfrm>
            </p:grpSpPr>
            <p:cxnSp>
              <p:nvCxnSpPr>
                <p:cNvPr id="83" name="Straight Connector 81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008475" y="1871329"/>
                  <a:ext cx="202019" cy="5316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84" name="Straight Connector 82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61637" y="1961069"/>
                  <a:ext cx="106326" cy="15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0" name="Group 83"/>
              <p:cNvGrpSpPr>
                <a:grpSpLocks/>
              </p:cNvGrpSpPr>
              <p:nvPr/>
            </p:nvGrpSpPr>
            <p:grpSpPr bwMode="auto">
              <a:xfrm>
                <a:off x="319088" y="1752600"/>
                <a:ext cx="203200" cy="142875"/>
                <a:chOff x="4008475" y="1871329"/>
                <a:chExt cx="202019" cy="143697"/>
              </a:xfrm>
            </p:grpSpPr>
            <p:cxnSp>
              <p:nvCxnSpPr>
                <p:cNvPr id="81" name="Straight Connector 84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008475" y="1871329"/>
                  <a:ext cx="202019" cy="5316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82" name="Straight Connector 8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61637" y="1961069"/>
                  <a:ext cx="106326" cy="15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sp>
        <p:nvSpPr>
          <p:cNvPr id="88" name="Oval 49"/>
          <p:cNvSpPr>
            <a:spLocks noChangeArrowheads="1"/>
          </p:cNvSpPr>
          <p:nvPr/>
        </p:nvSpPr>
        <p:spPr bwMode="auto">
          <a:xfrm>
            <a:off x="3135313" y="2732088"/>
            <a:ext cx="74612" cy="468312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Oval 48"/>
          <p:cNvSpPr>
            <a:spLocks noChangeArrowheads="1"/>
          </p:cNvSpPr>
          <p:nvPr/>
        </p:nvSpPr>
        <p:spPr bwMode="auto">
          <a:xfrm>
            <a:off x="2908300" y="2717800"/>
            <a:ext cx="74613" cy="46831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0" name="Picture 89" descr="trash_can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38888" y="3273425"/>
            <a:ext cx="8540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90" descr="spiral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19863" y="3430588"/>
            <a:ext cx="2190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" name="Group 109"/>
          <p:cNvGrpSpPr>
            <a:grpSpLocks/>
          </p:cNvGrpSpPr>
          <p:nvPr/>
        </p:nvGrpSpPr>
        <p:grpSpPr bwMode="auto">
          <a:xfrm>
            <a:off x="6373813" y="2284413"/>
            <a:ext cx="292100" cy="468312"/>
            <a:chOff x="4590526" y="2427428"/>
            <a:chExt cx="292607" cy="468172"/>
          </a:xfrm>
        </p:grpSpPr>
        <p:sp>
          <p:nvSpPr>
            <p:cNvPr id="93" name="Oval 104"/>
            <p:cNvSpPr>
              <a:spLocks noChangeArrowheads="1"/>
            </p:cNvSpPr>
            <p:nvPr/>
          </p:nvSpPr>
          <p:spPr bwMode="auto">
            <a:xfrm>
              <a:off x="4590526" y="2661513"/>
              <a:ext cx="285293" cy="23408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4677990" y="2427428"/>
              <a:ext cx="205143" cy="314231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5" name="Group 72"/>
          <p:cNvGrpSpPr>
            <a:grpSpLocks/>
          </p:cNvGrpSpPr>
          <p:nvPr/>
        </p:nvGrpSpPr>
        <p:grpSpPr bwMode="auto">
          <a:xfrm>
            <a:off x="6538913" y="2590800"/>
            <a:ext cx="176212" cy="415925"/>
            <a:chOff x="6538913" y="2590800"/>
            <a:chExt cx="176212" cy="415925"/>
          </a:xfrm>
        </p:grpSpPr>
        <p:pic>
          <p:nvPicPr>
            <p:cNvPr id="96" name="Picture 114" descr="sp01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38913" y="2590800"/>
              <a:ext cx="142875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" name="Oval 102"/>
            <p:cNvSpPr>
              <a:spLocks noChangeArrowheads="1"/>
            </p:cNvSpPr>
            <p:nvPr/>
          </p:nvSpPr>
          <p:spPr bwMode="auto">
            <a:xfrm>
              <a:off x="6610350" y="2700338"/>
              <a:ext cx="76200" cy="4603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Oval 103"/>
            <p:cNvSpPr>
              <a:spLocks noChangeArrowheads="1"/>
            </p:cNvSpPr>
            <p:nvPr/>
          </p:nvSpPr>
          <p:spPr bwMode="auto">
            <a:xfrm>
              <a:off x="6638925" y="2814638"/>
              <a:ext cx="76200" cy="4603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9" name="Picture 98" descr="trash_can_lid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84925" y="3128963"/>
            <a:ext cx="782638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0" name="Straight Connector 74"/>
          <p:cNvCxnSpPr>
            <a:cxnSpLocks noChangeShapeType="1"/>
          </p:cNvCxnSpPr>
          <p:nvPr/>
        </p:nvCxnSpPr>
        <p:spPr bwMode="auto">
          <a:xfrm rot="5400000">
            <a:off x="5314950" y="3835400"/>
            <a:ext cx="1714500" cy="698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7131050" y="3568700"/>
            <a:ext cx="1212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Proteasome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1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3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300"/>
                            </p:stCondLst>
                            <p:childTnLst>
                              <p:par>
                                <p:cTn id="6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07517 0.04005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046 L -0.03003 0.00625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06284 0.09144 " pathEditMode="relative" ptsTypes="AA">
                                      <p:cBhvr>
                                        <p:cTn id="9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6000"/>
                            </p:stCondLst>
                            <p:childTnLst>
                              <p:par>
                                <p:cTn id="13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00851 -0.04676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0816E-6 -3.00324E-6 L 3.00816E-6 0.11083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1 -0.04676 L 0.00035 -0.00093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500"/>
                            </p:stCondLst>
                            <p:childTnLst>
                              <p:par>
                                <p:cTn id="16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23 L -0.11473 0.30125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5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33" grpId="0"/>
      <p:bldP spid="45" grpId="0"/>
      <p:bldP spid="48" grpId="0"/>
      <p:bldP spid="49" grpId="0"/>
      <p:bldP spid="64" grpId="0"/>
      <p:bldP spid="10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biosci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jdudley</dc:creator>
  <cp:lastModifiedBy>jdudley</cp:lastModifiedBy>
  <cp:revision>1</cp:revision>
  <dcterms:created xsi:type="dcterms:W3CDTF">2010-07-12T21:32:25Z</dcterms:created>
  <dcterms:modified xsi:type="dcterms:W3CDTF">2010-07-12T21:34:13Z</dcterms:modified>
</cp:coreProperties>
</file>